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1E4570"/>
          </a:solidFill>
          <a:ln w="12700">
            <a:solidFill>
              <a:srgbClr val="1E457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25312" y="0"/>
            <a:ext cx="64008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5897880" cy="411480"/>
          </a:xfrm>
          <a:prstGeom prst="rect">
            <a:avLst/>
          </a:prstGeom>
          <a:solidFill>
            <a:srgbClr val="122845"/>
          </a:solidFill>
          <a:ln w="12700">
            <a:solidFill>
              <a:srgbClr val="1228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0"/>
            <a:ext cx="5577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FAYETTEVILLE TECHNICAL COMMUNITY COLLEGE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530352"/>
            <a:ext cx="201168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594360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HIGH-QUALITY COURSE DESIGN PROGRAM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74320" y="822960"/>
            <a:ext cx="5577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INSTRUCTIONAL SUPPORT &amp; QUALITY ASSURANCE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74320" y="1143000"/>
            <a:ext cx="5577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High-Quality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Online Course Design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274320" y="2670048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Model, Method &amp; Measurable Results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74320" y="303580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Featuring HIS-131 &amp; HIS-132 as Exemplar Courses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0" y="4521708"/>
            <a:ext cx="5897880" cy="621792"/>
          </a:xfrm>
          <a:prstGeom prst="rect">
            <a:avLst/>
          </a:prstGeom>
          <a:solidFill>
            <a:srgbClr val="122845"/>
          </a:solidFill>
          <a:ln w="12700">
            <a:solidFill>
              <a:srgbClr val="12284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4320" y="4521708"/>
            <a:ext cx="5577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Westmoreland, M.Ed.   |   Spring 2026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640080"/>
            <a:ext cx="2743200" cy="868680"/>
          </a:xfrm>
          <a:prstGeom prst="rect">
            <a:avLst/>
          </a:prstGeom>
          <a:solidFill>
            <a:srgbClr val="253F60"/>
          </a:solidFill>
          <a:ln w="12700">
            <a:solidFill>
              <a:srgbClr val="253F6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2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17920" y="685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⭐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629400" y="685800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EXEMPLAR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629400" y="106070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Spring 2026 Certification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126480" y="1691640"/>
            <a:ext cx="2743200" cy="868680"/>
          </a:xfrm>
          <a:prstGeom prst="rect">
            <a:avLst/>
          </a:prstGeom>
          <a:solidFill>
            <a:srgbClr val="253F60"/>
          </a:solidFill>
          <a:ln w="12700">
            <a:solidFill>
              <a:srgbClr val="253F6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2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217920" y="1737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✓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629400" y="1737360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22/22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629400" y="211226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QM Essential Standards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126480" y="2743200"/>
            <a:ext cx="2743200" cy="868680"/>
          </a:xfrm>
          <a:prstGeom prst="rect">
            <a:avLst/>
          </a:prstGeom>
          <a:solidFill>
            <a:srgbClr val="253F60"/>
          </a:solidFill>
          <a:ln w="12700">
            <a:solidFill>
              <a:srgbClr val="253F6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2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217920" y="27889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📋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629400" y="2788920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135+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629400" y="31638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Hours Per Course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126480" y="3794760"/>
            <a:ext cx="2743200" cy="868680"/>
          </a:xfrm>
          <a:prstGeom prst="rect">
            <a:avLst/>
          </a:prstGeom>
          <a:solidFill>
            <a:srgbClr val="253F60"/>
          </a:solidFill>
          <a:ln w="12700">
            <a:solidFill>
              <a:srgbClr val="253F6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2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6217920" y="3840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🏛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6629400" y="3840480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6629400" y="421538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Courses Fully Built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926080" y="0"/>
            <a:ext cx="7315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2801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572768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Proof of Concept: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HIS-131 &amp;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HIS-132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74320" y="31089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of design work.</a:t>
            </a: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results.</a:t>
            </a: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replicable model.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46120" y="365760"/>
            <a:ext cx="557784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337560" y="502920"/>
            <a:ext cx="5394960" cy="576072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1568" y="5760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🏛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822192" y="576072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22/22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892040" y="59436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QM Essential Standards — both courses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337560" y="1170432"/>
            <a:ext cx="5394960" cy="5760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01568" y="124358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📋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822192" y="1243584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135+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892040" y="126187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hours documented (federal compliance)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337560" y="1837944"/>
            <a:ext cx="5394960" cy="576072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01568" y="19110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📚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3822192" y="1911096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892040" y="192938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primary sources — one per module, both courses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337560" y="2505456"/>
            <a:ext cx="5394960" cy="5760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01568" y="25786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⭐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3822192" y="2578608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48+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4892040" y="259689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 touchpoints per student per course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337560" y="3172968"/>
            <a:ext cx="5394960" cy="576072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01568" y="3246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💰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822192" y="32461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4892040" y="326440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to students — 100% free OER (YAWP)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337560" y="3840480"/>
            <a:ext cx="5394960" cy="5760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401568" y="39136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🔁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3822192" y="3913632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4892040" y="393192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Replicable to any discipline using the same framework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HIS-131: AMERICAN HISTORY I — MODEL IMPLEMENTATION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Pre-Columbian Times Through 1865  •  Spring 2026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365760" y="621792"/>
            <a:ext cx="146304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713232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65760" y="1205179"/>
            <a:ext cx="1463040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048256" y="621792"/>
            <a:ext cx="146304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048256" y="713232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2048256" y="1205179"/>
            <a:ext cx="1463040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Activities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730752" y="621792"/>
            <a:ext cx="146304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730752" y="713232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1,680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730752" y="1205179"/>
            <a:ext cx="1463040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Points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413248" y="621792"/>
            <a:ext cx="146304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413248" y="713232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22/22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5413248" y="1205179"/>
            <a:ext cx="1463040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QM Standards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7095744" y="621792"/>
            <a:ext cx="146304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7095744" y="713232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49%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7095744" y="1205179"/>
            <a:ext cx="1463040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Auto-Graded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65760" y="1737360"/>
            <a:ext cx="4251960" cy="2999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65760" y="1737360"/>
            <a:ext cx="54864" cy="2999232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3776" y="1810512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📚  Course Features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93776" y="2066544"/>
            <a:ext cx="4069080" cy="2596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Inquiry-driven: 24 essential questions across 8 modules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Historical Thinking Skills progressively scaffolded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featured data analysis activities (Election of 1800; Antebellum Reform)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"What is America?" portfolio project — spans entire semester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open-source textbook: The American YAWP ($0 to students)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4: One primary source document per module (8 total)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Yale Avalon, Teaching American History, Project Gutenberg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892040" y="1737360"/>
            <a:ext cx="3886200" cy="2999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92040" y="1737360"/>
            <a:ext cx="54864" cy="299923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0056" y="1810512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QM Certification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020056" y="2066544"/>
            <a:ext cx="3703320" cy="2596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22/22 Essential Standards met — internal certification ready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 exceeds federal requirements: 48+ documented touchpoints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CLO → MLO → Assessment alignment throughout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detailed rubrics covering all manually-graded assessments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learning modalities: text, interactive, visual, peer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135+ documented student hours (3-credit federal requirement)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HQCDP Status: EXEMPLAR — Spring 2026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HIS-132 &amp; SCALABILITY — THE MODEL REPLICATES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Framework. Extended Scope. Proven Replicability.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365760" y="594360"/>
            <a:ext cx="42062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594360"/>
            <a:ext cx="4206240" cy="50292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21792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HIS-131 — American History I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859536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Pre-Columbian Times Through 1865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548640" y="1188720"/>
            <a:ext cx="38404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modules | 26 activities | 1,680 points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"What is America?" portfolio project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Election of 1800 + Reform Movement data analysis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22/22 QM standards | Internal certification ready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48+ RSI touchpoints documented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4: Cortés → Adams → Jefferson → Ross → Douglass → Lincoln-Douglas → Lincoln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846320" y="594360"/>
            <a:ext cx="42062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46320" y="594360"/>
            <a:ext cx="420624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83480" y="621792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HIS-132 — American History II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983480" y="859536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1865 to Present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5029200" y="1188720"/>
            <a:ext cx="38404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modules | 26 activities | 1,680 points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"What is America?" portfolio — extended to present day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Progressive Era + Civil Rights Movement data analysis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Identical QM-aligned structure — same model applied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 built in — same 48+ touchpoint framework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4: Douglass → Carnegie → Wells → Du Bois → FDR → MLK → Reagan → Obama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65760" y="4658868"/>
            <a:ext cx="8412480" cy="292608"/>
          </a:xfrm>
          <a:prstGeom prst="rect">
            <a:avLst/>
          </a:prstGeom>
          <a:solidFill>
            <a:srgbClr val="FDF5E0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46680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i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model works across subjects. The framework is the scaffold — not the content.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4: PRIMARY SOURCES IN EVERY MODULE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Free. Institutional. Historically Significant. One Per Module, Both Courses.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365760" y="594360"/>
            <a:ext cx="8412480" cy="457200"/>
          </a:xfrm>
          <a:prstGeom prst="rect">
            <a:avLst/>
          </a:prstGeom>
          <a:solidFill>
            <a:srgbClr val="D5E8F0"/>
          </a:solidFill>
          <a:ln w="6350">
            <a:solidFill>
              <a:srgbClr val="2D7D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12648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module now includes IC 4: a freely accessible, institutionally hosted primary source aligned to that module's Learning Activities and Apply task. All 16 sources are from Yale Avalon Law, Teaching American History, or Project Gutenberg — zero paywalls, stable URLs.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15568"/>
            <a:ext cx="4160520" cy="256032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124712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HIS-131: American History I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09160" y="1115568"/>
            <a:ext cx="4069080" cy="25603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1124712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HIS-132: American History II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1426464"/>
            <a:ext cx="416052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46304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768096" y="14630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Cortés, Second Letter to Charles V (1520)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3840480" y="1463040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2,800 words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365760" y="1828800"/>
            <a:ext cx="416052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1865376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68096" y="186537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Equiano, Interesting Narrative Ch. 2 (1789)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3840480" y="1865376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1,500 words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65760" y="2231136"/>
            <a:ext cx="416052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226771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M3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768096" y="22677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Abigail Adams, Remember the Ladies (1776)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3840480" y="2267712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 words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365760" y="2633472"/>
            <a:ext cx="416052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2670048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M4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768096" y="26700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Jefferson, First Inaugural Address (1801)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3840480" y="2670048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1,400 words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365760" y="3035808"/>
            <a:ext cx="416052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307238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M5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68096" y="307238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Ross, Letter on Indian Removal (1836)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3840480" y="3072384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 words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365760" y="3438144"/>
            <a:ext cx="416052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11480" y="34747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M6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768096" y="34747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Douglass, What to the Slave is the Fourth of July? (1852)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3840480" y="3474720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 words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365760" y="3840480"/>
            <a:ext cx="416052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11480" y="3877056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M7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768096" y="387705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Lincoln-Douglas First Debate excerpt (1858)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3840480" y="3877056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2,200 words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365760" y="4242816"/>
            <a:ext cx="416052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11480" y="427939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7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M8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68096" y="42793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Lincoln, Second Inaugural Address (1865)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3840480" y="4279392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700 words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4709160" y="1426464"/>
            <a:ext cx="406908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54880" y="146304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5111496" y="146304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Douglass, Reconstruction — Atlantic Monthly (1866)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8138160" y="146304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1,800 words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4709160" y="1828800"/>
            <a:ext cx="406908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54880" y="1865376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M2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5111496" y="186537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Carnegie, The Gospel of Wealth (1889)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8138160" y="1865376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3,200 words</a:t>
            </a:r>
            <a:endParaRPr lang="en-US" sz="750" dirty="0"/>
          </a:p>
        </p:txBody>
      </p:sp>
      <p:sp>
        <p:nvSpPr>
          <p:cNvPr id="51" name="Shape 49"/>
          <p:cNvSpPr/>
          <p:nvPr/>
        </p:nvSpPr>
        <p:spPr>
          <a:xfrm>
            <a:off x="4709160" y="2231136"/>
            <a:ext cx="406908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754880" y="226771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M3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5111496" y="226771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Ida B. Wells, Lynch Law in America (1900)</a:t>
            </a: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8138160" y="2267712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2,400 words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4709160" y="2633472"/>
            <a:ext cx="406908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754880" y="2670048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M4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5111496" y="267004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Bois, Returning Soldiers — The Crisis (1919)</a:t>
            </a:r>
            <a:endParaRPr lang="en-US" sz="850" dirty="0"/>
          </a:p>
        </p:txBody>
      </p:sp>
      <p:sp>
        <p:nvSpPr>
          <p:cNvPr id="58" name="Text 56"/>
          <p:cNvSpPr/>
          <p:nvPr/>
        </p:nvSpPr>
        <p:spPr>
          <a:xfrm>
            <a:off x="8138160" y="267004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 words</a:t>
            </a:r>
            <a:endParaRPr lang="en-US" sz="750" dirty="0"/>
          </a:p>
        </p:txBody>
      </p:sp>
      <p:sp>
        <p:nvSpPr>
          <p:cNvPr id="59" name="Shape 57"/>
          <p:cNvSpPr/>
          <p:nvPr/>
        </p:nvSpPr>
        <p:spPr>
          <a:xfrm>
            <a:off x="4709160" y="3035808"/>
            <a:ext cx="406908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754880" y="307238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M5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5111496" y="3072384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FDR, First Inaugural Address (1933)</a:t>
            </a:r>
            <a:endParaRPr lang="en-US" sz="850" dirty="0"/>
          </a:p>
        </p:txBody>
      </p:sp>
      <p:sp>
        <p:nvSpPr>
          <p:cNvPr id="62" name="Text 60"/>
          <p:cNvSpPr/>
          <p:nvPr/>
        </p:nvSpPr>
        <p:spPr>
          <a:xfrm>
            <a:off x="8138160" y="3072384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1,900 words</a:t>
            </a:r>
            <a:endParaRPr lang="en-US" sz="750" dirty="0"/>
          </a:p>
        </p:txBody>
      </p:sp>
      <p:sp>
        <p:nvSpPr>
          <p:cNvPr id="63" name="Shape 61"/>
          <p:cNvSpPr/>
          <p:nvPr/>
        </p:nvSpPr>
        <p:spPr>
          <a:xfrm>
            <a:off x="4709160" y="3438144"/>
            <a:ext cx="406908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754880" y="34747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M6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5111496" y="34747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MLK Jr., Letter from Birmingham Jail excerpt (1963)</a:t>
            </a:r>
            <a:endParaRPr lang="en-US" sz="850" dirty="0"/>
          </a:p>
        </p:txBody>
      </p:sp>
      <p:sp>
        <p:nvSpPr>
          <p:cNvPr id="66" name="Text 64"/>
          <p:cNvSpPr/>
          <p:nvPr/>
        </p:nvSpPr>
        <p:spPr>
          <a:xfrm>
            <a:off x="8138160" y="347472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6,800 words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4709160" y="3840480"/>
            <a:ext cx="4069080" cy="347472"/>
          </a:xfrm>
          <a:prstGeom prst="rect">
            <a:avLst/>
          </a:prstGeom>
          <a:solidFill>
            <a:srgbClr val="F5F7FA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4754880" y="3877056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M7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5111496" y="387705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Reagan, First Inaugural Address (1981)</a:t>
            </a:r>
            <a:endParaRPr lang="en-US" sz="850" dirty="0"/>
          </a:p>
        </p:txBody>
      </p:sp>
      <p:sp>
        <p:nvSpPr>
          <p:cNvPr id="70" name="Text 68"/>
          <p:cNvSpPr/>
          <p:nvPr/>
        </p:nvSpPr>
        <p:spPr>
          <a:xfrm>
            <a:off x="8138160" y="3877056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2,500 words</a:t>
            </a:r>
            <a:endParaRPr lang="en-US" sz="750" dirty="0"/>
          </a:p>
        </p:txBody>
      </p:sp>
      <p:sp>
        <p:nvSpPr>
          <p:cNvPr id="71" name="Shape 69"/>
          <p:cNvSpPr/>
          <p:nvPr/>
        </p:nvSpPr>
        <p:spPr>
          <a:xfrm>
            <a:off x="4709160" y="4242816"/>
            <a:ext cx="4069080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4754880" y="427939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M8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5111496" y="42793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Obama, A More Perfect Union (2008)</a:t>
            </a:r>
            <a:endParaRPr lang="en-US" sz="850" dirty="0"/>
          </a:p>
        </p:txBody>
      </p:sp>
      <p:sp>
        <p:nvSpPr>
          <p:cNvPr id="74" name="Text 72"/>
          <p:cNvSpPr/>
          <p:nvPr/>
        </p:nvSpPr>
        <p:spPr>
          <a:xfrm>
            <a:off x="8138160" y="4279392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5,200 words</a:t>
            </a:r>
            <a:endParaRPr lang="en-US" sz="750" dirty="0"/>
          </a:p>
        </p:txBody>
      </p:sp>
      <p:sp>
        <p:nvSpPr>
          <p:cNvPr id="75" name="Text 73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COURSE MAP — FROM DESIGN TO CERTIFICATION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 Vehicle for Quality-Assured Course Design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365760" y="594360"/>
            <a:ext cx="4160520" cy="3913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594360"/>
            <a:ext cx="54864" cy="3913632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776" y="667512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What the Course Map Captures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93776" y="923544"/>
            <a:ext cx="3977640" cy="3511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ID, CLOs, and alignment to NCCCS outcomes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Module-by-module: MLOs → IC (incl. IC 4 PS) → LAs → Assessment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CLO alignment for every activity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student completion time per module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Plan: full student-facing documentation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Notes, approvals, and certification documentation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for submission to Course Quality Committee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54880" y="594360"/>
            <a:ext cx="4023360" cy="25603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603504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🗺  Course Map → Certification Workflow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54880" y="932688"/>
            <a:ext cx="4023360" cy="457200"/>
          </a:xfrm>
          <a:prstGeom prst="rect">
            <a:avLst/>
          </a:prstGeom>
          <a:solidFill>
            <a:srgbClr val="D5E8F0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932688"/>
            <a:ext cx="411480" cy="4572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0" y="987552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239512" y="98755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completes Course Map with Course Rep support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754880" y="1453896"/>
            <a:ext cx="40233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754880" y="1453896"/>
            <a:ext cx="411480" cy="4572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0" y="1508760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239512" y="150876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verified against NCCCS course descriptions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754880" y="1975104"/>
            <a:ext cx="4023360" cy="457200"/>
          </a:xfrm>
          <a:prstGeom prst="rect">
            <a:avLst/>
          </a:prstGeom>
          <a:solidFill>
            <a:srgbClr val="D5E8F0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54880" y="1975104"/>
            <a:ext cx="411480" cy="4572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2029968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239512" y="2029968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structure reviewed for QM alignment (incl. IC 4 PS)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54880" y="2496312"/>
            <a:ext cx="40233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754880" y="2496312"/>
            <a:ext cx="411480" cy="4572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54880" y="255117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239512" y="255117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 documentation and workload calculation confirmed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54880" y="3017520"/>
            <a:ext cx="4023360" cy="457200"/>
          </a:xfrm>
          <a:prstGeom prst="rect">
            <a:avLst/>
          </a:prstGeom>
          <a:solidFill>
            <a:srgbClr val="D5E8F0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754880" y="3017520"/>
            <a:ext cx="411480" cy="4572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0" y="3072384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⑤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239512" y="3072384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Map submitted for internal certification review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754880" y="3538728"/>
            <a:ext cx="40233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754880" y="3538728"/>
            <a:ext cx="411480" cy="4572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54880" y="3593592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⑥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239512" y="359359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approved as High-Quality — tracked in HQCDP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34272" y="0"/>
            <a:ext cx="109728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MEANS FOR FTCC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Model That Can Scale.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4160520" cy="1417320"/>
          </a:xfrm>
          <a:prstGeom prst="rect">
            <a:avLst/>
          </a:prstGeom>
          <a:solidFill>
            <a:srgbClr val="1E3F5C"/>
          </a:solidFill>
          <a:ln w="12700">
            <a:solidFill>
              <a:srgbClr val="2A4F6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325880"/>
            <a:ext cx="73152" cy="141732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0352" y="1417320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 Replicable Framework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30352" y="170992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course can be built to this standard. The model — not just the content — scales across disciplines, departments, and instructors.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09160" y="1325880"/>
            <a:ext cx="4160520" cy="1417320"/>
          </a:xfrm>
          <a:prstGeom prst="rect">
            <a:avLst/>
          </a:prstGeom>
          <a:solidFill>
            <a:srgbClr val="1E3F5C"/>
          </a:solidFill>
          <a:ln w="12700">
            <a:solidFill>
              <a:srgbClr val="2A4F6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09160" y="1325880"/>
            <a:ext cx="73152" cy="141732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73752" y="1417320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Defensible Quality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73752" y="170992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QM-aligned, RSI-documented, outcome-mapped. Ready for accreditation review, SACSCOC documentation, and federal compliance audits.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65760" y="2880360"/>
            <a:ext cx="4160520" cy="1417320"/>
          </a:xfrm>
          <a:prstGeom prst="rect">
            <a:avLst/>
          </a:prstGeom>
          <a:solidFill>
            <a:srgbClr val="1E3F5C"/>
          </a:solidFill>
          <a:ln w="12700">
            <a:solidFill>
              <a:srgbClr val="2A4F6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880360"/>
            <a:ext cx="73152" cy="14173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" y="2971800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Faculty Sustainability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30352" y="326440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Auto-graded Practice frees faculty for meaningful Apply and Assess feedback. Better RSI, not more work — the design does the heavy lifting.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709160" y="2880360"/>
            <a:ext cx="4160520" cy="1417320"/>
          </a:xfrm>
          <a:prstGeom prst="rect">
            <a:avLst/>
          </a:prstGeom>
          <a:solidFill>
            <a:srgbClr val="1E3F5C"/>
          </a:solidFill>
          <a:ln w="12700">
            <a:solidFill>
              <a:srgbClr val="2A4F6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09160" y="2880360"/>
            <a:ext cx="73152" cy="1417320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73752" y="2971800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Data for Improvement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73752" y="326440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maps, workload calculators, and dashboards generate actionable design data. IC 4 sources add documented compliance hours automatically.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0" y="4668012"/>
            <a:ext cx="9144000" cy="475488"/>
          </a:xfrm>
          <a:prstGeom prst="rect">
            <a:avLst/>
          </a:prstGeom>
          <a:solidFill>
            <a:srgbClr val="122845"/>
          </a:solidFill>
          <a:ln w="12700">
            <a:solidFill>
              <a:srgbClr val="12284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4668012"/>
            <a:ext cx="8595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Westmoreland, M.Ed.  |  Instructional Support &amp; Quality Assurance Analyst  |  Spring 2026  |  FTCC HQCDP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926080" y="0"/>
            <a:ext cx="7315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2801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572768"/>
            <a:ext cx="2377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Model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Course Structure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74320" y="2926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 built on cognitive science,</a:t>
            </a: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QM standards, and faculty realities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46120" y="457200"/>
            <a:ext cx="557784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29000" y="59436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 Every Institution Faces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429000" y="91440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172200" y="91440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429000" y="1170432"/>
            <a:ext cx="2606040" cy="548640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02152" y="118872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Faculty overwhelmed by grading — no time for quality RSI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29000" y="1810512"/>
            <a:ext cx="2606040" cy="548640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02152" y="182880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Students completing tasks but not demonstrating real learning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29000" y="2450592"/>
            <a:ext cx="2606040" cy="548640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02152" y="246888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Course activities not mapped to outcomes — QM certification failing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29000" y="3090672"/>
            <a:ext cx="2606040" cy="548640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02152" y="310896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Federal RSI requirements unclear and difficult to document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172200" y="1170432"/>
            <a:ext cx="2606040" cy="548640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45352" y="118872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Auto-graded Practice frees instructor time for meaningful Apply feedback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172200" y="1810512"/>
            <a:ext cx="2606040" cy="548640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45352" y="182880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DOK-scaffolded activities build real competence before assessment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72200" y="2450592"/>
            <a:ext cx="2606040" cy="548640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45352" y="246888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Every activity aligned CLO → MLO → Assessment in course map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172200" y="3090672"/>
            <a:ext cx="2606040" cy="548640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45352" y="3108960"/>
            <a:ext cx="2468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48+ documented RSI touchpoints per student — 10× federal minimum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WE SOLVED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Faculty Were Saying. What the Data Was Showing.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365760" y="685800"/>
            <a:ext cx="2651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685800"/>
            <a:ext cx="2651760" cy="50292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73152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⏱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731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Grading ROI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128016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overwhelmed by subjective grading. No time left for meaningful, high-quality RSI feedback.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00400" y="685800"/>
            <a:ext cx="2651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0" y="685800"/>
            <a:ext cx="265176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37560" y="73152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🎯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749040" y="731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Gaps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83280" y="128016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completing work but not learning. Low completion rates. Activities disconnected from outcomes.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35040" y="685800"/>
            <a:ext cx="2651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035040" y="685800"/>
            <a:ext cx="265176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73152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🔗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583680" y="731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 Issues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217920" y="128016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activities not mapped to outcomes. QM certification failing. Federal RSI requirements unclear.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65760" y="4297680"/>
            <a:ext cx="8412480" cy="457200"/>
          </a:xfrm>
          <a:prstGeom prst="rect">
            <a:avLst/>
          </a:prstGeom>
          <a:solidFill>
            <a:srgbClr val="FDF5E0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4315968"/>
            <a:ext cx="8229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replicable, quality-assured model was needed — one that worked for faculty AND students.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COURSE STRUCTURE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Four-Phase Learning Cycle — Applied to Every Module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201168" y="640080"/>
            <a:ext cx="1874520" cy="391363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274320" y="7315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12648" y="7498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92608" y="1078992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Instructional Content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92608" y="1389888"/>
            <a:ext cx="1691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Curated readings, videos &amp; guided notes tied directly to module learning objectives. Every module includes IC 1–3 (YAWP chapters) + IC 4 (primary source document).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414016" y="640080"/>
            <a:ext cx="1874520" cy="3913632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487168" y="7315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2825496" y="7498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505456" y="1078992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Activities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505456" y="1389888"/>
            <a:ext cx="1691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Auto-graded, multi-attempt activities. Vocabulary, identification, data analysis — scaffolded by Depth of Knowledge. 2 attempts, immediate automated feedback.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626864" y="640080"/>
            <a:ext cx="1874520" cy="39136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700016" y="7315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038344" y="7498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18304" y="1078992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Discussions &amp; Projects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718304" y="1389888"/>
            <a:ext cx="1691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Instructor-facilitated tasks requiring synthesis, analysis &amp; creation. The primary RSI touchpoint. Discussion boards (even modules), portfolio pieces (odd modules).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839712" y="640080"/>
            <a:ext cx="1874520" cy="391363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912864" y="7315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251192" y="7498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931152" y="1078992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Quizzes, Exams &amp; Final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931152" y="1389888"/>
            <a:ext cx="1691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Summative measurement of mastery. Aligns to CLOs. Module quiz each module. Midterm (Mod 4), Final Exam (Mod 8). Final Portfolio replaces traditional final paper.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2048256" y="1207008"/>
            <a:ext cx="128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</a:rPr>
              <a:t>▶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261104" y="1207008"/>
            <a:ext cx="128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</a:rPr>
              <a:t>▶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473952" y="1207008"/>
            <a:ext cx="128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</a:rPr>
              <a:t>▶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8-MODULE FRAMEWORK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Alternating Milestone Sequence — Designed for Quality and Instructor Sustainability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365760" y="594360"/>
            <a:ext cx="4160520" cy="274320"/>
          </a:xfrm>
          <a:prstGeom prst="rect">
            <a:avLst/>
          </a:prstGeom>
          <a:solidFill>
            <a:srgbClr val="E8F5E9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0350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SUBMIT MODULES  (Odd: 1, 3, 5, 7)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709160" y="594360"/>
            <a:ext cx="4069080" cy="274320"/>
          </a:xfrm>
          <a:prstGeom prst="rect">
            <a:avLst/>
          </a:prstGeom>
          <a:solidFill>
            <a:srgbClr val="FDF5E0"/>
          </a:solidFill>
          <a:ln w="6350">
            <a:solidFill>
              <a:srgbClr val="C9A84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46320" y="60350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 DISCUSSION BOARD MODULES  (Even: 2, 4, 6, 8)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65760" y="960120"/>
            <a:ext cx="4160520" cy="804672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5760" y="960120"/>
            <a:ext cx="502920" cy="8046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" y="1051560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1005840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Launch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Project Piece #1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09160" y="960120"/>
            <a:ext cx="4160520" cy="804672"/>
          </a:xfrm>
          <a:prstGeom prst="rect">
            <a:avLst/>
          </a:prstGeom>
          <a:solidFill>
            <a:srgbClr val="FDF5E0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09160" y="960120"/>
            <a:ext cx="502920" cy="80467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27448" y="1051560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303520" y="1005840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Board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Responds to Piece #1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65760" y="1856232"/>
            <a:ext cx="4160520" cy="804672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0" y="1856232"/>
            <a:ext cx="502920" cy="8046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" y="1947672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60120" y="1901952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 Activity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Project Checkpoint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709160" y="1856232"/>
            <a:ext cx="4160520" cy="804672"/>
          </a:xfrm>
          <a:prstGeom prst="rect">
            <a:avLst/>
          </a:prstGeom>
          <a:solidFill>
            <a:srgbClr val="FDF5E0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09160" y="1856232"/>
            <a:ext cx="502920" cy="80467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27448" y="1947672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4★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303520" y="1901952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Board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MIDTERM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65760" y="2752344"/>
            <a:ext cx="4160520" cy="804672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65760" y="2752344"/>
            <a:ext cx="502920" cy="8046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84048" y="2843784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60120" y="2798064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Applied Analysis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Project Checkpoint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709160" y="2752344"/>
            <a:ext cx="4160520" cy="804672"/>
          </a:xfrm>
          <a:prstGeom prst="rect">
            <a:avLst/>
          </a:prstGeom>
          <a:solidFill>
            <a:srgbClr val="FDF5E0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09160" y="2752344"/>
            <a:ext cx="502920" cy="80467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27448" y="2843784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303520" y="2798064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Board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Data Analysis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365760" y="3648456"/>
            <a:ext cx="4160520" cy="804672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65760" y="3648456"/>
            <a:ext cx="502920" cy="8046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84048" y="3739896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60120" y="3694176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PORTFOLIO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Culminating Assessment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709160" y="3648456"/>
            <a:ext cx="4160520" cy="804672"/>
          </a:xfrm>
          <a:prstGeom prst="rect">
            <a:avLst/>
          </a:prstGeom>
          <a:solidFill>
            <a:srgbClr val="FDF5E0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709160" y="3648456"/>
            <a:ext cx="502920" cy="80467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727448" y="3739896"/>
            <a:ext cx="4754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8★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303520" y="3694176"/>
            <a:ext cx="3474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Board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FINAL EXAM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365760" y="4549140"/>
            <a:ext cx="8412480" cy="274320"/>
          </a:xfrm>
          <a:prstGeom prst="rect">
            <a:avLst/>
          </a:prstGeom>
          <a:solidFill>
            <a:srgbClr val="D5E8F0"/>
          </a:solidFill>
          <a:ln w="6350">
            <a:solidFill>
              <a:srgbClr val="2D7D9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02920" y="455828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alternating sequence gives students time to produce quality work — and gives instructors time to provide quality feedback.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926080" y="0"/>
            <a:ext cx="7315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2801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572768"/>
            <a:ext cx="2377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RSI, Student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Workload,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Instructor ROI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274320" y="320040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distinct concepts.</a:t>
            </a: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different solutions.</a:t>
            </a: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D5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source of confusion.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46120" y="457200"/>
            <a:ext cx="557784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29000" y="594360"/>
            <a:ext cx="5212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7560" y="960120"/>
            <a:ext cx="5394960" cy="585216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37560" y="960120"/>
            <a:ext cx="45720" cy="5852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56432" y="978408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Distance Education regulations (34 CFR § 600.2) require RSI — but many institutions confuse it with 'lots of activities'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337560" y="1636776"/>
            <a:ext cx="5394960" cy="585216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37560" y="1636776"/>
            <a:ext cx="45720" cy="5852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56432" y="1655064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Conflating RSI with student workload leads to both under-compliance (federal risk) and over-burdened instructors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337560" y="2313432"/>
            <a:ext cx="5394960" cy="585216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337560" y="2313432"/>
            <a:ext cx="45720" cy="5852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56432" y="233172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framework separates the three concepts and designs each into the course structure explicitly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337560" y="2990088"/>
            <a:ext cx="5394960" cy="585216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337560" y="2990088"/>
            <a:ext cx="45720" cy="5852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456432" y="3008376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result: a course that is federally compliant, pedagogically sound, and instructor-sustainable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CLEARING UP THE CONFUSION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Three Different Things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201168" y="594360"/>
            <a:ext cx="274320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01168" y="594360"/>
            <a:ext cx="2743200" cy="5943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0896" y="621792"/>
            <a:ext cx="2523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10896" y="88696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&amp; Substantive Interaction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92608" y="1261872"/>
            <a:ext cx="2560320" cy="237744"/>
          </a:xfrm>
          <a:prstGeom prst="rect">
            <a:avLst/>
          </a:prstGeom>
          <a:solidFill>
            <a:srgbClr val="D5E8F0"/>
          </a:solidFill>
          <a:ln w="12700">
            <a:solidFill>
              <a:srgbClr val="D5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" y="1271016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INSTRUCTOR obligation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38328" y="1572768"/>
            <a:ext cx="2468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Instructor-initiated and proactive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Substantive: about course content &amp; learning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and predictable throughout the term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Personalized feedback on student work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 presence in discussion boards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satisfied by auto-graded activities alone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172968" y="594360"/>
            <a:ext cx="274320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72968" y="594360"/>
            <a:ext cx="2743200" cy="59436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82696" y="621792"/>
            <a:ext cx="2523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Load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282696" y="88696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Mental Effort Per Task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64408" y="1261872"/>
            <a:ext cx="2560320" cy="237744"/>
          </a:xfrm>
          <a:prstGeom prst="rect">
            <a:avLst/>
          </a:prstGeom>
          <a:solidFill>
            <a:srgbClr val="D5E8F0"/>
          </a:solidFill>
          <a:ln w="12700">
            <a:solidFill>
              <a:srgbClr val="D5E8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10128" y="1271016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STUDENT experience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3310128" y="1572768"/>
            <a:ext cx="2468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demanding each individual task is mentally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through scaffolding &amp; sequencing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phase reduces load before Apply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 progression: Remember → Analyze → Create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4 primary sources add analytical challenge at right moment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Supported by guided notes and knowledge checks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144768" y="594360"/>
            <a:ext cx="274320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144768" y="594360"/>
            <a:ext cx="2743200" cy="594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54496" y="621792"/>
            <a:ext cx="2523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Workload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254496" y="88696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Time Investment Per Course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236208" y="1261872"/>
            <a:ext cx="2560320" cy="237744"/>
          </a:xfrm>
          <a:prstGeom prst="rect">
            <a:avLst/>
          </a:prstGeom>
          <a:solidFill>
            <a:srgbClr val="D5E8F0"/>
          </a:solidFill>
          <a:ln w="12700">
            <a:solidFill>
              <a:srgbClr val="D5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81928" y="1271016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STUDENT accountability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281928" y="1572768"/>
            <a:ext cx="2468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hours of student effort per week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3-credit course ≈ 9 hrs/week (135 hrs total)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in the course design &amp; syllabus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Tracked through the Course Workload Calculator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HIS-131 &amp; HIS-132: 137.5 hrs documented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IC 4 reading adds 0.75 hrs/module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RSI: THE FEDERAL STANDARD — AND HOW WE EXCEED IT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594360"/>
            <a:ext cx="4023360" cy="27432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12648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RSI IS: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754880" y="594360"/>
            <a:ext cx="4023360" cy="2743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892040" y="612648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RSI IS NOT: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941832"/>
            <a:ext cx="4023360" cy="347472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96012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Instructor-initiated and proactive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344168"/>
            <a:ext cx="4023360" cy="347472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362456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Substantive engagement with course content &amp; learning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1746504"/>
            <a:ext cx="4023360" cy="347472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764792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Regular and predictable throughout the term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65760" y="2148840"/>
            <a:ext cx="4023360" cy="347472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167128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Personalized feedback on student work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65760" y="2551176"/>
            <a:ext cx="4023360" cy="347472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2569464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Instructor presence in discussion boards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65760" y="2953512"/>
            <a:ext cx="4023360" cy="347472"/>
          </a:xfrm>
          <a:prstGeom prst="rect">
            <a:avLst/>
          </a:prstGeom>
          <a:solidFill>
            <a:srgbClr val="F0FFF4"/>
          </a:solidFill>
          <a:ln w="6350">
            <a:solidFill>
              <a:srgbClr val="C6F6D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97180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Course announcements with instructional content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754880" y="941832"/>
            <a:ext cx="4023360" cy="347472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96012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Auto-graded quizzes or activities (alone)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54880" y="1344168"/>
            <a:ext cx="4023360" cy="347472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92040" y="1362456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Announcements that are only administrative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754880" y="1746504"/>
            <a:ext cx="4023360" cy="347472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92040" y="1764792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Posting a discussion prompt and not participating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754880" y="2148840"/>
            <a:ext cx="4023360" cy="347472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2167128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A grade in the gradebook without any comment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54880" y="2551176"/>
            <a:ext cx="4023360" cy="347472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92040" y="2569464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Student-to-student interaction without instructor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754880" y="2953512"/>
            <a:ext cx="4023360" cy="347472"/>
          </a:xfrm>
          <a:prstGeom prst="rect">
            <a:avLst/>
          </a:prstGeom>
          <a:solidFill>
            <a:srgbClr val="FFF5F5"/>
          </a:solidFill>
          <a:ln w="6350">
            <a:solidFill>
              <a:srgbClr val="FFCDD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92040" y="297180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"More activities" — volume ≠ interaction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65760" y="4521708"/>
            <a:ext cx="8412480" cy="34747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2920" y="4530852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HIS-131 documented RSI: 48+ instructor-initiated touchpoints per student over 16 weeks — exceeding federal minimums by 10×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 ROI: THE DESIGN MAKES IT POSSIBLE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Auto-Graded vs. Manual Grading — A Strategic Balance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57200" y="685800"/>
            <a:ext cx="1828800" cy="13716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77724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481328"/>
            <a:ext cx="18288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Auto-Graded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830 Points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468880" y="685800"/>
            <a:ext cx="1828800" cy="13716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468880" y="77724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51%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2468880" y="1481328"/>
            <a:ext cx="18288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Instructor-Graded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850 Points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480560" y="685800"/>
            <a:ext cx="1828800" cy="137160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480560" y="77724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48+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4480560" y="1481328"/>
            <a:ext cx="18288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 Touchpoints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Student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492240" y="685800"/>
            <a:ext cx="2194560" cy="13716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492240" y="77724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10×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6492240" y="1481328"/>
            <a:ext cx="219456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Minimum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Exceeded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57200" y="2240280"/>
            <a:ext cx="3977640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7200" y="2240280"/>
            <a:ext cx="54864" cy="2514600"/>
          </a:xfrm>
          <a:prstGeom prst="rect">
            <a:avLst/>
          </a:prstGeom>
          <a:solidFill>
            <a:srgbClr val="2D7D9A"/>
          </a:solidFill>
          <a:ln w="12700">
            <a:solidFill>
              <a:srgbClr val="2D7D9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85216" y="2313432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Auto-Graded Phase (Practice)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85216" y="2569464"/>
            <a:ext cx="3794760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 feedback, zero grading burden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student self-assessment before high-stakes tasks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LA1: Key Terms matching | LA2: People &amp; Events MC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LA3: Timeline OR Comparison choice activity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LA4: Data Analysis (featured modules only)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attempts per activity — builds confidence before Apply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709160" y="2240280"/>
            <a:ext cx="3977640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09160" y="2240280"/>
            <a:ext cx="54864" cy="25146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37176" y="2313432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Instructor-Graded Phase (Apply + Assess)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837176" y="2569464"/>
            <a:ext cx="3794760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boards with substantive instructor participation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pieces with personalized written feedback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quizzes: auto-graded but CLO-aligned summative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Midterm and Final Exam: cumulative CLO verification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Portfolio: semester-long synthesis — no all-nighter papers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faculty have cognitive space to provide meaningful RSI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A3A5C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Angela Westmoreland   |   HQCDP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FTCC HQCDP — High-Quality Course Design</dc:title>
  <dc:subject>PptxGenJS Presentation</dc:subject>
  <dc:creator>Angela Westmoreland, M.Ed.</dc:creator>
  <cp:lastModifiedBy>Angela Westmoreland, M.Ed.</cp:lastModifiedBy>
  <cp:revision>1</cp:revision>
  <dcterms:created xsi:type="dcterms:W3CDTF">2026-03-17T15:29:40Z</dcterms:created>
  <dcterms:modified xsi:type="dcterms:W3CDTF">2026-03-17T15:29:40Z</dcterms:modified>
</cp:coreProperties>
</file>